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3" r:id="rId19"/>
    <p:sldId id="272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Komadina" initials="MK" lastIdx="1" clrIdx="0">
    <p:extLst>
      <p:ext uri="{19B8F6BF-5375-455C-9EA6-DF929625EA0E}">
        <p15:presenceInfo xmlns:p15="http://schemas.microsoft.com/office/powerpoint/2012/main" userId="Marina Komad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74" autoAdjust="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184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195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415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40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201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666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896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351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868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006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018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48EA-6B88-4171-8B7A-E86F5126C52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9D521-2F18-4B43-9CB6-02E2DD06A6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46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875538be-b0f0-49ab-8f00-352158e0656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ad6bdda6-8715-4891-97c7-fc25b9bcab20/" TargetMode="External"/><Relationship Id="rId2" Type="http://schemas.openxmlformats.org/officeDocument/2006/relationships/hyperlink" Target="https://www.e-sfera.hr/dodatni-digitalni-sadrzaji/875538be-b0f0-49ab-8f00-352158e0656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875538be-b0f0-49ab-8f00-352158e06566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hyperlink" Target="https://www.e-sfera.hr/dodatni-digitalni-sadrzaji/875538be-b0f0-49ab-8f00-352158e06566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e-sfera.hr/dodatni-digitalni-sadrzaji/875538be-b0f0-49ab-8f00-352158e06566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e-sfera.hr/dodatni-digitalni-sadrzaji/875538be-b0f0-49ab-8f00-352158e06566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e-sfera.hr/dodatni-digitalni-sadrzaji/875538be-b0f0-49ab-8f00-352158e06566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2345" y="750875"/>
            <a:ext cx="8590670" cy="2541775"/>
          </a:xfrm>
        </p:spPr>
        <p:txBody>
          <a:bodyPr>
            <a:normAutofit/>
          </a:bodyPr>
          <a:lstStyle/>
          <a:p>
            <a:r>
              <a:rPr lang="hr-HR" sz="6600" b="1" dirty="0" err="1">
                <a:solidFill>
                  <a:srgbClr val="FF0000"/>
                </a:solidFill>
              </a:rPr>
              <a:t>UNIT</a:t>
            </a:r>
            <a:r>
              <a:rPr lang="hr-HR" sz="6600" b="1" dirty="0">
                <a:solidFill>
                  <a:srgbClr val="FF0000"/>
                </a:solidFill>
              </a:rPr>
              <a:t> 2: Home </a:t>
            </a:r>
            <a:r>
              <a:rPr lang="hr-HR" sz="6600" b="1" dirty="0" err="1">
                <a:solidFill>
                  <a:srgbClr val="FF0000"/>
                </a:solidFill>
              </a:rPr>
              <a:t>is</a:t>
            </a:r>
            <a:r>
              <a:rPr lang="hr-HR" sz="6600" b="1" dirty="0">
                <a:solidFill>
                  <a:srgbClr val="FF0000"/>
                </a:solidFill>
              </a:rPr>
              <a:t> </a:t>
            </a:r>
            <a:r>
              <a:rPr lang="hr-HR" sz="6600" b="1" dirty="0" err="1">
                <a:solidFill>
                  <a:srgbClr val="FF0000"/>
                </a:solidFill>
              </a:rPr>
              <a:t>where</a:t>
            </a:r>
            <a:r>
              <a:rPr lang="hr-HR" sz="6600" b="1" dirty="0">
                <a:solidFill>
                  <a:srgbClr val="FF0000"/>
                </a:solidFill>
              </a:rPr>
              <a:t> </a:t>
            </a:r>
            <a:br>
              <a:rPr lang="hr-HR" sz="6600" b="1" dirty="0">
                <a:solidFill>
                  <a:srgbClr val="FF0000"/>
                </a:solidFill>
              </a:rPr>
            </a:br>
            <a:r>
              <a:rPr lang="hr-HR" sz="6600" b="1" dirty="0">
                <a:solidFill>
                  <a:srgbClr val="FF0000"/>
                </a:solidFill>
              </a:rPr>
              <a:t>            </a:t>
            </a:r>
            <a:r>
              <a:rPr lang="hr-HR" sz="6600" b="1" dirty="0" err="1">
                <a:solidFill>
                  <a:srgbClr val="FF0000"/>
                </a:solidFill>
              </a:rPr>
              <a:t>heart</a:t>
            </a:r>
            <a:r>
              <a:rPr lang="hr-HR" sz="6600" b="1" dirty="0">
                <a:solidFill>
                  <a:srgbClr val="FF0000"/>
                </a:solidFill>
              </a:rPr>
              <a:t> </a:t>
            </a:r>
            <a:r>
              <a:rPr lang="hr-HR" sz="6600" b="1" dirty="0" err="1">
                <a:solidFill>
                  <a:srgbClr val="FF0000"/>
                </a:solidFill>
              </a:rPr>
              <a:t>is</a:t>
            </a:r>
            <a:endParaRPr lang="hr-HR" sz="6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6153" y="3696167"/>
            <a:ext cx="9144000" cy="1655762"/>
          </a:xfrm>
        </p:spPr>
        <p:txBody>
          <a:bodyPr>
            <a:normAutofit/>
          </a:bodyPr>
          <a:lstStyle/>
          <a:p>
            <a:r>
              <a:rPr lang="hr-HR" sz="6600" dirty="0"/>
              <a:t>My </a:t>
            </a:r>
            <a:r>
              <a:rPr lang="hr-HR" sz="6600" dirty="0" err="1"/>
              <a:t>life</a:t>
            </a:r>
            <a:r>
              <a:rPr lang="hr-HR" sz="6600" dirty="0"/>
              <a:t> on a </a:t>
            </a:r>
            <a:r>
              <a:rPr lang="hr-HR" sz="6600" dirty="0" err="1"/>
              <a:t>farm</a:t>
            </a:r>
            <a:endParaRPr lang="hr-HR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384">
            <a:off x="942535" y="1049665"/>
            <a:ext cx="3363427" cy="44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8" y="0"/>
            <a:ext cx="8362950" cy="613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422" y="1242923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bathroom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7637" y="1261957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bedroom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520" y="1280991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bedroom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5403" y="1261957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bedroom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77" y="5672435"/>
            <a:ext cx="71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hall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9477" y="5672434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living</a:t>
            </a:r>
            <a:r>
              <a:rPr lang="hr-HR" sz="2400" b="1" dirty="0">
                <a:solidFill>
                  <a:srgbClr val="FF0000"/>
                </a:solidFill>
              </a:rPr>
              <a:t> room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7255" y="5689656"/>
            <a:ext cx="17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dining</a:t>
            </a:r>
            <a:r>
              <a:rPr lang="hr-HR" sz="2400" b="1" dirty="0">
                <a:solidFill>
                  <a:srgbClr val="FF0000"/>
                </a:solidFill>
              </a:rPr>
              <a:t> room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2270" y="5689656"/>
            <a:ext cx="167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0000"/>
                </a:solidFill>
              </a:rPr>
              <a:t>kitchen</a:t>
            </a:r>
            <a:endParaRPr lang="hr-H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73" y="0"/>
            <a:ext cx="5372027" cy="2425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5" y="2545299"/>
            <a:ext cx="11944957" cy="4312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7785" y="4338458"/>
            <a:ext cx="296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FF0000"/>
                </a:solidFill>
              </a:rPr>
              <a:t>kitchen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8123" y="5152040"/>
            <a:ext cx="101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pantry</a:t>
            </a:r>
            <a:endParaRPr lang="hr-HR" sz="24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785" y="6334780"/>
            <a:ext cx="330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B050"/>
                </a:solidFill>
              </a:rPr>
              <a:t>dining</a:t>
            </a:r>
            <a:r>
              <a:rPr lang="hr-HR" sz="2400" dirty="0">
                <a:solidFill>
                  <a:srgbClr val="00B050"/>
                </a:solidFill>
              </a:rPr>
              <a:t> room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3693" y="0"/>
            <a:ext cx="225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B0F0"/>
                </a:solidFill>
              </a:rPr>
              <a:t>bedroom</a:t>
            </a:r>
            <a:endParaRPr lang="hr-HR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1186" y="1505243"/>
            <a:ext cx="255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C000"/>
                </a:solidFill>
              </a:rPr>
              <a:t>bathroom</a:t>
            </a:r>
            <a:endParaRPr lang="hr-HR" b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01186" y="4338458"/>
            <a:ext cx="255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FF0066"/>
                </a:solidFill>
              </a:rPr>
              <a:t>living</a:t>
            </a:r>
            <a:r>
              <a:rPr lang="hr-HR" sz="2400" dirty="0">
                <a:solidFill>
                  <a:srgbClr val="FF0066"/>
                </a:solidFill>
              </a:rPr>
              <a:t> room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617785" y="4338458"/>
            <a:ext cx="36153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1"/>
          </p:cNvCxnSpPr>
          <p:nvPr/>
        </p:nvCxnSpPr>
        <p:spPr>
          <a:xfrm flipV="1">
            <a:off x="77545" y="4701649"/>
            <a:ext cx="138549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7545" y="5613705"/>
            <a:ext cx="484614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3675" y="5152040"/>
            <a:ext cx="532444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545" y="6334780"/>
            <a:ext cx="554953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3675" y="6796445"/>
            <a:ext cx="128936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5173" y="461665"/>
            <a:ext cx="334627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15173" y="1606982"/>
            <a:ext cx="2431879" cy="2487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87343" y="1966908"/>
            <a:ext cx="2431879" cy="2487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587343" y="2326834"/>
            <a:ext cx="1215939" cy="57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94987" y="3797645"/>
            <a:ext cx="5265604" cy="3859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515173" y="4193092"/>
            <a:ext cx="3177467" cy="1314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6830" y="372560"/>
            <a:ext cx="11465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rooms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Kira’s</a:t>
            </a:r>
            <a:br>
              <a:rPr lang="hr-HR" sz="2800" b="1" dirty="0"/>
            </a:br>
            <a:r>
              <a:rPr lang="hr-HR" sz="2800" b="1" dirty="0"/>
              <a:t> </a:t>
            </a:r>
            <a:r>
              <a:rPr lang="hr-HR" sz="2800" b="1" dirty="0" err="1"/>
              <a:t>descriptions</a:t>
            </a:r>
            <a:r>
              <a:rPr lang="hr-HR" sz="2800" b="1" dirty="0"/>
              <a:t>.</a:t>
            </a:r>
            <a:br>
              <a:rPr lang="hr-HR" sz="2800" b="1" dirty="0"/>
            </a:b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5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518578" cy="306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79" y="3017443"/>
            <a:ext cx="5678874" cy="3840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7742" y="4403188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7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7742" y="4737666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7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6553" y="5137776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1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5877" y="5472254"/>
            <a:ext cx="78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1, 5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7402" y="5806732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6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9772" y="6136386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3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8865" y="4104659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1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58015" y="4403188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6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2770" y="4803298"/>
            <a:ext cx="47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00B0F0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89041" y="5132010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2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445" y="5460199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6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27696" y="5793079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8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66469" y="6139611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2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17379" y="4104659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6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63913" y="4420363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7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08137" y="4760615"/>
            <a:ext cx="4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8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6107" y="5106982"/>
            <a:ext cx="47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00B0F0"/>
                </a:solidFill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62798" y="5439126"/>
            <a:ext cx="93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2, 3, 4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221" y="368968"/>
            <a:ext cx="11117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Translate</a:t>
            </a:r>
            <a:r>
              <a:rPr lang="hr-HR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852" y="892188"/>
            <a:ext cx="10619874" cy="590931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 err="1"/>
              <a:t>an</a:t>
            </a:r>
            <a:r>
              <a:rPr lang="hr-HR" sz="2800" dirty="0"/>
              <a:t> </a:t>
            </a:r>
            <a:r>
              <a:rPr lang="hr-HR" sz="2800" dirty="0" err="1"/>
              <a:t>armchair</a:t>
            </a:r>
            <a:r>
              <a:rPr lang="hr-HR" sz="2800" dirty="0"/>
              <a:t> - 				a </a:t>
            </a:r>
            <a:r>
              <a:rPr lang="hr-HR" sz="2800" dirty="0" err="1"/>
              <a:t>painting</a:t>
            </a:r>
            <a:r>
              <a:rPr lang="hr-HR" sz="2800" dirty="0"/>
              <a:t> -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 </a:t>
            </a:r>
            <a:r>
              <a:rPr lang="hr-HR" sz="2800" dirty="0" err="1"/>
              <a:t>curtains</a:t>
            </a:r>
            <a:r>
              <a:rPr lang="hr-HR" sz="2800" dirty="0"/>
              <a:t> -                                                  a </a:t>
            </a:r>
            <a:r>
              <a:rPr lang="hr-HR" sz="2800" dirty="0" err="1"/>
              <a:t>sink</a:t>
            </a:r>
            <a:r>
              <a:rPr lang="hr-HR" sz="2800" dirty="0"/>
              <a:t> -                      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shower</a:t>
            </a:r>
            <a:r>
              <a:rPr lang="hr-HR" sz="2800" dirty="0"/>
              <a:t> -					a </a:t>
            </a:r>
            <a:r>
              <a:rPr lang="hr-HR" sz="2800" dirty="0" err="1"/>
              <a:t>bedside</a:t>
            </a:r>
            <a:r>
              <a:rPr lang="hr-HR" sz="2800" dirty="0"/>
              <a:t> table -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mirror</a:t>
            </a:r>
            <a:r>
              <a:rPr lang="hr-HR" sz="2800" dirty="0"/>
              <a:t> - 					a </a:t>
            </a:r>
            <a:r>
              <a:rPr lang="hr-HR" sz="2800" dirty="0" err="1"/>
              <a:t>bookshelf</a:t>
            </a:r>
            <a:r>
              <a:rPr lang="hr-HR" sz="2800" dirty="0"/>
              <a:t> -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wardrobe</a:t>
            </a:r>
            <a:r>
              <a:rPr lang="hr-HR" sz="2800" dirty="0"/>
              <a:t> - 				a </a:t>
            </a:r>
            <a:r>
              <a:rPr lang="hr-HR" sz="2800" dirty="0" err="1"/>
              <a:t>chair</a:t>
            </a:r>
            <a:r>
              <a:rPr lang="hr-HR" sz="2800" dirty="0"/>
              <a:t> -	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bath</a:t>
            </a:r>
            <a:r>
              <a:rPr lang="hr-HR" sz="2800" dirty="0"/>
              <a:t> - 					a </a:t>
            </a:r>
            <a:r>
              <a:rPr lang="hr-HR" sz="2800" dirty="0" err="1"/>
              <a:t>cupboard</a:t>
            </a:r>
            <a:r>
              <a:rPr lang="hr-HR" sz="2800" dirty="0"/>
              <a:t> -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carpet</a:t>
            </a:r>
            <a:r>
              <a:rPr lang="hr-HR" sz="2800" dirty="0"/>
              <a:t> - 					a </a:t>
            </a:r>
            <a:r>
              <a:rPr lang="hr-HR" sz="2800" dirty="0" err="1"/>
              <a:t>pillow</a:t>
            </a:r>
            <a:r>
              <a:rPr lang="hr-HR" sz="2800" dirty="0"/>
              <a:t> -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cooker</a:t>
            </a:r>
            <a:r>
              <a:rPr lang="hr-HR" sz="2800" dirty="0"/>
              <a:t> - 					a sofa -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a </a:t>
            </a:r>
            <a:r>
              <a:rPr lang="hr-HR" sz="2800" dirty="0" err="1"/>
              <a:t>drawer</a:t>
            </a:r>
            <a:r>
              <a:rPr lang="hr-HR" sz="2800" dirty="0"/>
              <a:t> - 					a table - 			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3411" y="1100422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naslonjač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8163" y="1712440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zavjese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2252" y="2342149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tuš, tuš kabina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9748" y="2964510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ogledalo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9111" y="3611310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ormar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1148" y="4248937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kada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9786" y="4880472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tepih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2252" y="5518099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štednjak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8163" y="6170555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ladica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4906" y="1026695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slika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1348" y="1684422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sudoper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9200" y="2303115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noćni ormarić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9495" y="2921808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polica za knjige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5937" y="3588369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stolica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89495" y="4266994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ormarić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0316" y="4880472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jastuk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2034" y="5491930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kauč, sofa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95937" y="6170555"/>
            <a:ext cx="24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stol</a:t>
            </a:r>
            <a:endParaRPr lang="hr-HR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675" y="1849229"/>
            <a:ext cx="6557043" cy="3029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129" y="464234"/>
            <a:ext cx="4768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Pazi! </a:t>
            </a:r>
            <a:br>
              <a:rPr lang="hr-HR" sz="2800" dirty="0"/>
            </a:br>
            <a:r>
              <a:rPr lang="hr-HR" sz="2800" dirty="0" err="1"/>
              <a:t>cook</a:t>
            </a:r>
            <a:r>
              <a:rPr lang="hr-HR" sz="2800" dirty="0"/>
              <a:t> = </a:t>
            </a:r>
            <a:r>
              <a:rPr lang="hr-HR" sz="2800" dirty="0">
                <a:solidFill>
                  <a:srgbClr val="0070C0"/>
                </a:solidFill>
              </a:rPr>
              <a:t>kuhar</a:t>
            </a:r>
            <a:br>
              <a:rPr lang="hr-HR" sz="2800" dirty="0"/>
            </a:br>
            <a:r>
              <a:rPr lang="hr-HR" sz="2800" dirty="0" err="1"/>
              <a:t>cooker</a:t>
            </a:r>
            <a:r>
              <a:rPr lang="hr-HR" sz="2800" dirty="0"/>
              <a:t> = </a:t>
            </a:r>
            <a:r>
              <a:rPr lang="hr-HR" sz="2800" dirty="0">
                <a:solidFill>
                  <a:srgbClr val="0070C0"/>
                </a:solidFill>
              </a:rPr>
              <a:t>štednjak</a:t>
            </a:r>
          </a:p>
        </p:txBody>
      </p:sp>
    </p:spTree>
    <p:extLst>
      <p:ext uri="{BB962C8B-B14F-4D97-AF65-F5344CB8AC3E}">
        <p14:creationId xmlns:p14="http://schemas.microsoft.com/office/powerpoint/2010/main" val="271087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353" y="182880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Use </a:t>
            </a:r>
            <a:r>
              <a:rPr lang="hr-HR" sz="2200" b="1" dirty="0" err="1"/>
              <a:t>the</a:t>
            </a:r>
            <a:r>
              <a:rPr lang="hr-HR" sz="2200" b="1" dirty="0"/>
              <a:t> </a:t>
            </a:r>
            <a:r>
              <a:rPr lang="hr-HR" sz="2200" b="1" dirty="0" err="1"/>
              <a:t>expressions</a:t>
            </a:r>
            <a:r>
              <a:rPr lang="hr-HR" sz="2200" b="1" dirty="0"/>
              <a:t> „</a:t>
            </a:r>
            <a:r>
              <a:rPr lang="hr-HR" sz="2200" b="1" dirty="0" err="1"/>
              <a:t>There</a:t>
            </a:r>
            <a:r>
              <a:rPr lang="hr-HR" sz="2200" b="1" dirty="0"/>
              <a:t> </a:t>
            </a:r>
            <a:r>
              <a:rPr lang="hr-HR" sz="2200" b="1" dirty="0" err="1"/>
              <a:t>is</a:t>
            </a:r>
            <a:r>
              <a:rPr lang="hr-HR" sz="2200" b="1" dirty="0"/>
              <a:t>” </a:t>
            </a:r>
            <a:r>
              <a:rPr lang="hr-HR" sz="2200" b="1" dirty="0" err="1"/>
              <a:t>and</a:t>
            </a:r>
            <a:r>
              <a:rPr lang="hr-HR" sz="2200" b="1" dirty="0"/>
              <a:t> „</a:t>
            </a:r>
            <a:r>
              <a:rPr lang="hr-HR" sz="2200" b="1" dirty="0" err="1"/>
              <a:t>There</a:t>
            </a:r>
            <a:r>
              <a:rPr lang="hr-HR" sz="2200" b="1" dirty="0"/>
              <a:t> are” </a:t>
            </a:r>
            <a:r>
              <a:rPr lang="hr-HR" sz="2200" b="1" dirty="0" err="1"/>
              <a:t>and</a:t>
            </a:r>
            <a:r>
              <a:rPr lang="hr-HR" sz="2200" b="1" dirty="0"/>
              <a:t> </a:t>
            </a:r>
            <a:r>
              <a:rPr lang="hr-HR" sz="2200" b="1" dirty="0" err="1"/>
              <a:t>describe</a:t>
            </a:r>
            <a:r>
              <a:rPr lang="hr-HR" sz="2200" b="1" dirty="0"/>
              <a:t> </a:t>
            </a:r>
            <a:r>
              <a:rPr lang="hr-HR" sz="2200" b="1" dirty="0" err="1"/>
              <a:t>the</a:t>
            </a:r>
            <a:r>
              <a:rPr lang="hr-HR" sz="2200" b="1" dirty="0"/>
              <a:t> </a:t>
            </a:r>
            <a:r>
              <a:rPr lang="hr-HR" sz="2200" b="1" dirty="0" err="1"/>
              <a:t>rooms</a:t>
            </a:r>
            <a:r>
              <a:rPr lang="hr-HR" sz="2200" dirty="0"/>
              <a:t>.</a:t>
            </a:r>
          </a:p>
          <a:p>
            <a:endParaRPr lang="hr-HR" sz="2200" i="1" dirty="0"/>
          </a:p>
          <a:p>
            <a:r>
              <a:rPr lang="hr-HR" sz="2200" dirty="0" err="1"/>
              <a:t>e.g</a:t>
            </a:r>
            <a:r>
              <a:rPr lang="hr-HR" sz="2200" dirty="0"/>
              <a:t>. </a:t>
            </a:r>
            <a:r>
              <a:rPr lang="hr-HR" sz="2200" dirty="0" err="1"/>
              <a:t>There</a:t>
            </a:r>
            <a:r>
              <a:rPr lang="hr-HR" sz="2200" dirty="0"/>
              <a:t> </a:t>
            </a:r>
            <a:r>
              <a:rPr lang="hr-HR" sz="2200" dirty="0" err="1"/>
              <a:t>is</a:t>
            </a:r>
            <a:r>
              <a:rPr lang="hr-HR" sz="2200" dirty="0"/>
              <a:t> a </a:t>
            </a:r>
            <a:r>
              <a:rPr lang="hr-HR" sz="2200" dirty="0" err="1"/>
              <a:t>cooker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/>
              <a:t>the</a:t>
            </a:r>
            <a:r>
              <a:rPr lang="hr-HR" sz="2200" dirty="0"/>
              <a:t> </a:t>
            </a:r>
            <a:r>
              <a:rPr lang="hr-HR" sz="2200" dirty="0" err="1"/>
              <a:t>kitchen</a:t>
            </a:r>
            <a:r>
              <a:rPr lang="hr-HR" sz="2200" dirty="0"/>
              <a:t>. </a:t>
            </a:r>
          </a:p>
          <a:p>
            <a:r>
              <a:rPr lang="hr-HR" sz="2200" dirty="0"/>
              <a:t>        </a:t>
            </a:r>
            <a:r>
              <a:rPr lang="hr-HR" sz="2200" dirty="0" err="1"/>
              <a:t>There</a:t>
            </a:r>
            <a:r>
              <a:rPr lang="hr-HR" sz="2200" dirty="0"/>
              <a:t> are </a:t>
            </a:r>
            <a:r>
              <a:rPr lang="hr-HR" sz="2200" dirty="0" err="1"/>
              <a:t>two</a:t>
            </a:r>
            <a:r>
              <a:rPr lang="hr-HR" sz="2200" dirty="0"/>
              <a:t> </a:t>
            </a:r>
            <a:r>
              <a:rPr lang="hr-HR" sz="2200" dirty="0" err="1"/>
              <a:t>chairs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/>
              <a:t>the</a:t>
            </a:r>
            <a:r>
              <a:rPr lang="hr-HR" sz="2200" dirty="0"/>
              <a:t> </a:t>
            </a:r>
            <a:r>
              <a:rPr lang="hr-HR" sz="2200" dirty="0" err="1"/>
              <a:t>dining</a:t>
            </a:r>
            <a:r>
              <a:rPr lang="hr-HR" sz="2200" dirty="0"/>
              <a:t> room.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52" y="2224087"/>
            <a:ext cx="89630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2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895" y="337625"/>
            <a:ext cx="116199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/>
              <a:t>Play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guessing</a:t>
            </a:r>
            <a:r>
              <a:rPr lang="hr-HR" sz="2600" dirty="0"/>
              <a:t> game. </a:t>
            </a:r>
          </a:p>
          <a:p>
            <a:r>
              <a:rPr lang="hr-HR" sz="2600" dirty="0" err="1"/>
              <a:t>Look</a:t>
            </a:r>
            <a:r>
              <a:rPr lang="hr-HR" sz="2600" dirty="0"/>
              <a:t> at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picture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try</a:t>
            </a:r>
            <a:r>
              <a:rPr lang="hr-HR" sz="2600" dirty="0"/>
              <a:t> to </a:t>
            </a:r>
            <a:r>
              <a:rPr lang="hr-HR" sz="2600" dirty="0" err="1"/>
              <a:t>memorize</a:t>
            </a:r>
            <a:r>
              <a:rPr lang="hr-HR" sz="2600" dirty="0"/>
              <a:t> as </a:t>
            </a:r>
            <a:r>
              <a:rPr lang="hr-HR" sz="2600" dirty="0" err="1"/>
              <a:t>much</a:t>
            </a:r>
            <a:r>
              <a:rPr lang="hr-HR" sz="2600" dirty="0"/>
              <a:t> </a:t>
            </a:r>
            <a:r>
              <a:rPr lang="hr-HR" sz="2600" dirty="0" err="1"/>
              <a:t>details</a:t>
            </a:r>
            <a:r>
              <a:rPr lang="hr-HR" sz="2600" dirty="0"/>
              <a:t> as </a:t>
            </a:r>
            <a:r>
              <a:rPr lang="hr-HR" sz="2600" dirty="0" err="1"/>
              <a:t>possible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30 </a:t>
            </a:r>
            <a:r>
              <a:rPr lang="hr-HR" sz="2600" dirty="0" err="1"/>
              <a:t>seconds</a:t>
            </a:r>
            <a:r>
              <a:rPr lang="hr-HR" sz="2600" dirty="0"/>
              <a:t>.</a:t>
            </a:r>
          </a:p>
          <a:p>
            <a:r>
              <a:rPr lang="hr-HR" sz="2600" dirty="0" err="1"/>
              <a:t>After</a:t>
            </a:r>
            <a:r>
              <a:rPr lang="hr-HR" sz="2600" dirty="0"/>
              <a:t> </a:t>
            </a:r>
            <a:r>
              <a:rPr lang="hr-HR" sz="2600" dirty="0" err="1"/>
              <a:t>that</a:t>
            </a:r>
            <a:r>
              <a:rPr lang="hr-HR" sz="2600" dirty="0"/>
              <a:t> </a:t>
            </a:r>
            <a:r>
              <a:rPr lang="hr-HR" sz="2600" dirty="0" err="1"/>
              <a:t>close</a:t>
            </a:r>
            <a:r>
              <a:rPr lang="hr-HR" sz="2600" dirty="0"/>
              <a:t> </a:t>
            </a:r>
            <a:r>
              <a:rPr lang="hr-HR" sz="2600" dirty="0" err="1"/>
              <a:t>your</a:t>
            </a:r>
            <a:r>
              <a:rPr lang="hr-HR" sz="2600" dirty="0"/>
              <a:t> </a:t>
            </a:r>
            <a:r>
              <a:rPr lang="hr-HR" sz="2600" dirty="0" err="1"/>
              <a:t>book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answer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questions</a:t>
            </a:r>
            <a:r>
              <a:rPr lang="hr-HR" sz="26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671" y="3080825"/>
            <a:ext cx="9692640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err="1"/>
              <a:t>Where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wardrobe</a:t>
            </a:r>
            <a:r>
              <a:rPr lang="hr-HR" sz="28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many</a:t>
            </a:r>
            <a:r>
              <a:rPr lang="hr-HR" sz="2800" dirty="0"/>
              <a:t> </a:t>
            </a:r>
            <a:r>
              <a:rPr lang="hr-HR" sz="2800" dirty="0" err="1"/>
              <a:t>chairs</a:t>
            </a:r>
            <a:r>
              <a:rPr lang="hr-HR" sz="2800" dirty="0"/>
              <a:t> are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dining</a:t>
            </a:r>
            <a:r>
              <a:rPr lang="hr-HR" sz="2800" dirty="0"/>
              <a:t> room?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err="1"/>
              <a:t>Where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a </a:t>
            </a:r>
            <a:r>
              <a:rPr lang="hr-HR" sz="2800" dirty="0" err="1"/>
              <a:t>painting</a:t>
            </a:r>
            <a:r>
              <a:rPr lang="hr-HR" sz="28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In </a:t>
            </a:r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two</a:t>
            </a:r>
            <a:r>
              <a:rPr lang="hr-HR" sz="2800" dirty="0"/>
              <a:t> </a:t>
            </a:r>
            <a:r>
              <a:rPr lang="hr-HR" sz="2800" dirty="0" err="1"/>
              <a:t>rooms</a:t>
            </a:r>
            <a:r>
              <a:rPr lang="hr-HR" sz="2800" dirty="0"/>
              <a:t>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find</a:t>
            </a:r>
            <a:r>
              <a:rPr lang="hr-HR" sz="2800" dirty="0"/>
              <a:t> </a:t>
            </a:r>
            <a:r>
              <a:rPr lang="hr-HR" sz="2800" dirty="0" err="1"/>
              <a:t>mirrors</a:t>
            </a:r>
            <a:r>
              <a:rPr lang="hr-HR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47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12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7315" y="606308"/>
            <a:ext cx="57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workbook</a:t>
            </a:r>
            <a:r>
              <a:rPr lang="hr-HR" sz="2400" dirty="0"/>
              <a:t>  p 18.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1" y="-33173"/>
            <a:ext cx="3981157" cy="6835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2584" y="370115"/>
            <a:ext cx="365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</a:t>
            </a:r>
          </a:p>
          <a:p>
            <a:r>
              <a:rPr lang="hr-HR" dirty="0"/>
              <a:t>I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2558" y="4220308"/>
            <a:ext cx="211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</a:t>
            </a:r>
          </a:p>
          <a:p>
            <a:r>
              <a:rPr lang="hr-HR" dirty="0"/>
              <a:t>O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K</a:t>
            </a:r>
          </a:p>
          <a:p>
            <a:r>
              <a:rPr lang="hr-HR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0072" y="4912805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4203" y="4515729"/>
            <a:ext cx="320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                         S             E     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4203" y="1108779"/>
            <a:ext cx="2602523" cy="38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    A                    T      I     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8522" y="1193363"/>
            <a:ext cx="451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/>
              <a:t> R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 C</a:t>
            </a:r>
          </a:p>
          <a:p>
            <a:r>
              <a:rPr lang="hr-HR" dirty="0"/>
              <a:t> H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  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1912" y="1847443"/>
            <a:ext cx="25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1770" y="2990881"/>
            <a:ext cx="25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2558" y="2216775"/>
            <a:ext cx="269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    R    T      A     I      N     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14203" y="3360213"/>
            <a:ext cx="18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            L            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4203" y="5282137"/>
            <a:ext cx="27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</a:t>
            </a:r>
          </a:p>
          <a:p>
            <a:r>
              <a:rPr lang="hr-HR" dirty="0"/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8343" y="5282137"/>
            <a:ext cx="172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             B     L</a:t>
            </a:r>
          </a:p>
        </p:txBody>
      </p:sp>
    </p:spTree>
    <p:extLst>
      <p:ext uri="{BB962C8B-B14F-4D97-AF65-F5344CB8AC3E}">
        <p14:creationId xmlns:p14="http://schemas.microsoft.com/office/powerpoint/2010/main" val="13471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69ABD078-1F84-4227-A934-B23CCFD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83821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874" y="2088821"/>
            <a:ext cx="97489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LEARN MORE.</a:t>
            </a:r>
          </a:p>
          <a:p>
            <a:endParaRPr lang="hr-HR" sz="2400" dirty="0"/>
          </a:p>
          <a:p>
            <a:r>
              <a:rPr lang="hr-HR" sz="2400" dirty="0" err="1">
                <a:hlinkClick r:id="rId4"/>
              </a:rPr>
              <a:t>https</a:t>
            </a:r>
            <a:r>
              <a:rPr lang="hr-HR" sz="2400" dirty="0">
                <a:hlinkClick r:id="rId4"/>
              </a:rPr>
              <a:t>://</a:t>
            </a:r>
            <a:r>
              <a:rPr lang="hr-HR" sz="2400" dirty="0" err="1">
                <a:hlinkClick r:id="rId4"/>
              </a:rPr>
              <a:t>www.e-sfera.hr</a:t>
            </a:r>
            <a:r>
              <a:rPr lang="hr-HR" sz="2400" dirty="0">
                <a:hlinkClick r:id="rId4"/>
              </a:rPr>
              <a:t>/dodatni-digitalni-</a:t>
            </a:r>
            <a:r>
              <a:rPr lang="hr-HR" sz="2400" dirty="0" err="1">
                <a:hlinkClick r:id="rId4"/>
              </a:rPr>
              <a:t>sadrzaji</a:t>
            </a:r>
            <a:r>
              <a:rPr lang="hr-HR" sz="2400" dirty="0">
                <a:hlinkClick r:id="rId4"/>
              </a:rPr>
              <a:t>/</a:t>
            </a:r>
            <a:r>
              <a:rPr lang="hr-HR" sz="2400" dirty="0" err="1">
                <a:hlinkClick r:id="rId4"/>
              </a:rPr>
              <a:t>875538be-b0f0-49ab-8f00-352158e06566</a:t>
            </a:r>
            <a:r>
              <a:rPr lang="hr-HR" sz="2400" dirty="0">
                <a:hlinkClick r:id="rId4"/>
              </a:rPr>
              <a:t>/</a:t>
            </a:r>
            <a:r>
              <a:rPr lang="hr-HR" sz="2400" dirty="0"/>
              <a:t> </a:t>
            </a:r>
          </a:p>
          <a:p>
            <a:endParaRPr lang="hr-HR" sz="2400" dirty="0"/>
          </a:p>
          <a:p>
            <a:pPr algn="ctr"/>
            <a:r>
              <a:rPr lang="hr-HR" sz="2400" b="1" dirty="0" err="1"/>
              <a:t>Where</a:t>
            </a:r>
            <a:r>
              <a:rPr lang="hr-HR" sz="2400" b="1" dirty="0"/>
              <a:t> </a:t>
            </a:r>
            <a:r>
              <a:rPr lang="hr-HR" sz="2400" b="1" dirty="0" err="1"/>
              <a:t>we</a:t>
            </a:r>
            <a:r>
              <a:rPr lang="hr-HR" sz="2400" b="1" dirty="0"/>
              <a:t> live</a:t>
            </a:r>
          </a:p>
          <a:p>
            <a:pPr algn="ctr"/>
            <a:endParaRPr lang="hr-HR" sz="2400" b="1" dirty="0"/>
          </a:p>
          <a:p>
            <a:r>
              <a:rPr lang="hr-HR" sz="2400" dirty="0"/>
              <a:t>Read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texts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then</a:t>
            </a:r>
            <a:r>
              <a:rPr lang="hr-HR" sz="2400" dirty="0"/>
              <a:t> </a:t>
            </a:r>
            <a:r>
              <a:rPr lang="hr-HR" sz="2400" dirty="0" err="1"/>
              <a:t>describe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place </a:t>
            </a:r>
            <a:r>
              <a:rPr lang="hr-HR" sz="2400" dirty="0" err="1"/>
              <a:t>you</a:t>
            </a:r>
            <a:r>
              <a:rPr lang="hr-HR" sz="2400" dirty="0"/>
              <a:t> live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by</a:t>
            </a:r>
            <a:r>
              <a:rPr lang="hr-HR" sz="2400" dirty="0"/>
              <a:t> </a:t>
            </a:r>
            <a:r>
              <a:rPr lang="hr-HR" sz="2400" dirty="0" err="1"/>
              <a:t>answering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question</a:t>
            </a:r>
            <a:r>
              <a:rPr lang="hr-HR" sz="2400" dirty="0"/>
              <a:t> </a:t>
            </a:r>
            <a:r>
              <a:rPr lang="hr-HR" sz="2400" dirty="0" err="1"/>
              <a:t>below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texts</a:t>
            </a:r>
            <a:r>
              <a:rPr lang="hr-HR" sz="2400" dirty="0"/>
              <a:t>.</a:t>
            </a:r>
            <a:br>
              <a:rPr lang="hr-HR" sz="2400" dirty="0"/>
            </a:b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76143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44" y="204152"/>
            <a:ext cx="800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/>
              <a:t>Self</a:t>
            </a:r>
            <a:r>
              <a:rPr lang="hr-HR" sz="3600" dirty="0"/>
              <a:t> </a:t>
            </a:r>
            <a:r>
              <a:rPr lang="hr-HR" sz="3600" dirty="0" err="1"/>
              <a:t>check</a:t>
            </a:r>
            <a:endParaRPr lang="hr-HR" sz="3600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2203937" y="3345542"/>
            <a:ext cx="70666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err="1">
                <a:hlinkClick r:id="rId2"/>
              </a:rPr>
              <a:t>https</a:t>
            </a:r>
            <a:r>
              <a:rPr lang="hr-HR" sz="2400" dirty="0">
                <a:hlinkClick r:id="rId2"/>
              </a:rPr>
              <a:t>://</a:t>
            </a:r>
            <a:r>
              <a:rPr lang="hr-HR" sz="2400" dirty="0" err="1">
                <a:hlinkClick r:id="rId2"/>
              </a:rPr>
              <a:t>www.e-sfera.hr</a:t>
            </a:r>
            <a:r>
              <a:rPr lang="hr-HR" sz="2400" dirty="0">
                <a:hlinkClick r:id="rId2"/>
              </a:rPr>
              <a:t>/dodatni-digitalni-</a:t>
            </a:r>
            <a:r>
              <a:rPr lang="hr-HR" sz="2400" dirty="0" err="1">
                <a:hlinkClick r:id="rId2"/>
              </a:rPr>
              <a:t>sadrzaji</a:t>
            </a:r>
            <a:r>
              <a:rPr lang="hr-HR" sz="2400" dirty="0">
                <a:hlinkClick r:id="rId2"/>
              </a:rPr>
              <a:t>/</a:t>
            </a:r>
            <a:r>
              <a:rPr lang="hr-HR" sz="2400" dirty="0" err="1">
                <a:hlinkClick r:id="rId2"/>
              </a:rPr>
              <a:t>875538be-b0f0-49ab-8f00-352158e06566</a:t>
            </a:r>
            <a:r>
              <a:rPr lang="hr-HR" sz="2400" dirty="0">
                <a:hlinkClick r:id="rId2"/>
              </a:rPr>
              <a:t>/</a:t>
            </a:r>
            <a:endParaRPr lang="hr-HR" sz="2400" dirty="0"/>
          </a:p>
          <a:p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4593102" y="2604810"/>
            <a:ext cx="25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/>
              <a:t>SELF CHECK.</a:t>
            </a:r>
          </a:p>
        </p:txBody>
      </p:sp>
      <p:pic>
        <p:nvPicPr>
          <p:cNvPr id="7" name="Picture 2" descr="Vidi izvornu sliku">
            <a:hlinkClick r:id="rId3"/>
            <a:extLst>
              <a:ext uri="{FF2B5EF4-FFF2-40B4-BE49-F238E27FC236}">
                <a16:creationId xmlns:a16="http://schemas.microsoft.com/office/drawing/2014/main" id="{69ABD078-1F84-4227-A934-B23CCFD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72" y="451981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1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62843" cy="6869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2563162"/>
            <a:ext cx="6006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500" dirty="0" err="1"/>
              <a:t>What</a:t>
            </a:r>
            <a:r>
              <a:rPr lang="hr-HR" sz="2500" dirty="0"/>
              <a:t> are </a:t>
            </a:r>
            <a:r>
              <a:rPr lang="hr-HR" sz="2500" dirty="0" err="1"/>
              <a:t>they</a:t>
            </a:r>
            <a:r>
              <a:rPr lang="hr-HR" sz="2500" dirty="0"/>
              <a:t> </a:t>
            </a:r>
            <a:r>
              <a:rPr lang="hr-HR" sz="2500" dirty="0" err="1"/>
              <a:t>like</a:t>
            </a:r>
            <a:r>
              <a:rPr lang="hr-HR" sz="25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252083"/>
            <a:ext cx="545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animals</a:t>
            </a:r>
            <a:r>
              <a:rPr lang="hr-HR" sz="2800" dirty="0"/>
              <a:t>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see</a:t>
            </a:r>
            <a:r>
              <a:rPr lang="hr-HR" sz="2800" dirty="0"/>
              <a:t>?</a:t>
            </a:r>
          </a:p>
          <a:p>
            <a:r>
              <a:rPr lang="hr-HR" sz="2800" dirty="0"/>
              <a:t>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5096" y="3501302"/>
            <a:ext cx="545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Where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house</a:t>
            </a:r>
            <a:r>
              <a:rPr lang="hr-HR" sz="2800" dirty="0"/>
              <a:t>?</a:t>
            </a:r>
          </a:p>
          <a:p>
            <a:r>
              <a:rPr lang="hr-HR" sz="28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3255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2604" y="4391125"/>
            <a:ext cx="9648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Who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speaking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What’s</a:t>
            </a:r>
            <a:r>
              <a:rPr lang="hr-HR" sz="2800" dirty="0"/>
              <a:t> </a:t>
            </a:r>
            <a:r>
              <a:rPr lang="hr-HR" sz="2800" dirty="0" err="1"/>
              <a:t>her</a:t>
            </a:r>
            <a:r>
              <a:rPr lang="hr-HR" sz="2800" dirty="0"/>
              <a:t> </a:t>
            </a:r>
            <a:r>
              <a:rPr lang="hr-HR" sz="2800" dirty="0" err="1"/>
              <a:t>name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old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she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animal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she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she</a:t>
            </a:r>
            <a:r>
              <a:rPr lang="hr-HR" sz="2800" dirty="0"/>
              <a:t> a </a:t>
            </a:r>
            <a:r>
              <a:rPr lang="hr-HR" sz="2800" dirty="0" err="1"/>
              <a:t>dog</a:t>
            </a:r>
            <a:r>
              <a:rPr lang="hr-HR" sz="2800" dirty="0"/>
              <a:t>, a </a:t>
            </a:r>
            <a:r>
              <a:rPr lang="hr-HR" sz="2800" dirty="0" err="1"/>
              <a:t>cat</a:t>
            </a:r>
            <a:r>
              <a:rPr lang="hr-HR" sz="2800" dirty="0"/>
              <a:t>, a </a:t>
            </a:r>
            <a:r>
              <a:rPr lang="hr-HR" sz="2800" dirty="0" err="1"/>
              <a:t>donkey</a:t>
            </a:r>
            <a:r>
              <a:rPr lang="hr-HR" sz="2800" dirty="0"/>
              <a:t> </a:t>
            </a:r>
            <a:r>
              <a:rPr lang="hr-HR" sz="2800" dirty="0" err="1"/>
              <a:t>or</a:t>
            </a:r>
            <a:r>
              <a:rPr lang="hr-HR" sz="2800" dirty="0"/>
              <a:t> a </a:t>
            </a:r>
            <a:r>
              <a:rPr lang="hr-HR" sz="2800" dirty="0" err="1"/>
              <a:t>horse</a:t>
            </a:r>
            <a:r>
              <a:rPr lang="hr-HR" sz="2800" dirty="0"/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0450" cy="3282040"/>
          </a:xfrm>
          <a:prstGeom prst="rect">
            <a:avLst/>
          </a:prstGeom>
          <a:ln w="412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68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6064149" cy="6858001"/>
          </a:xfrm>
          <a:prstGeom prst="rect">
            <a:avLst/>
          </a:prstGeom>
          <a:ln w="47625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82154" y="506437"/>
            <a:ext cx="50362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. </a:t>
            </a:r>
          </a:p>
          <a:p>
            <a:endParaRPr lang="hr-HR" sz="28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What’s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cat’s</a:t>
            </a:r>
            <a:r>
              <a:rPr lang="hr-HR" sz="2800" dirty="0"/>
              <a:t> </a:t>
            </a:r>
            <a:r>
              <a:rPr lang="hr-HR" sz="2800" dirty="0" err="1"/>
              <a:t>name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many</a:t>
            </a:r>
            <a:r>
              <a:rPr lang="hr-HR" sz="2800" dirty="0"/>
              <a:t> </a:t>
            </a:r>
            <a:r>
              <a:rPr lang="hr-HR" sz="2800" dirty="0" err="1"/>
              <a:t>people</a:t>
            </a:r>
            <a:r>
              <a:rPr lang="hr-HR" sz="2800" dirty="0"/>
              <a:t> live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house</a:t>
            </a:r>
            <a:r>
              <a:rPr lang="hr-HR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many</a:t>
            </a:r>
            <a:r>
              <a:rPr lang="hr-HR" sz="2800" dirty="0"/>
              <a:t> </a:t>
            </a:r>
            <a:r>
              <a:rPr lang="hr-HR" sz="2800" dirty="0" err="1"/>
              <a:t>rooms</a:t>
            </a:r>
            <a:r>
              <a:rPr lang="hr-HR" sz="2800" dirty="0"/>
              <a:t> are </a:t>
            </a:r>
            <a:r>
              <a:rPr lang="hr-HR" sz="2800" dirty="0" err="1"/>
              <a:t>there</a:t>
            </a:r>
            <a:r>
              <a:rPr lang="hr-HR" sz="2800" dirty="0"/>
              <a:t>?</a:t>
            </a:r>
          </a:p>
          <a:p>
            <a:r>
              <a:rPr lang="hr-HR" sz="2800" i="1" dirty="0"/>
              <a:t>      </a:t>
            </a:r>
          </a:p>
        </p:txBody>
      </p:sp>
      <p:pic>
        <p:nvPicPr>
          <p:cNvPr id="8" name="2.1.+K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720" y="595180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75009" y="5798724"/>
            <a:ext cx="4050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hlinkClick r:id="rId6"/>
              </a:rPr>
              <a:t>https</a:t>
            </a:r>
            <a:r>
              <a:rPr lang="hr-HR" dirty="0">
                <a:hlinkClick r:id="rId6"/>
              </a:rPr>
              <a:t>://</a:t>
            </a:r>
            <a:r>
              <a:rPr lang="hr-HR" dirty="0" err="1">
                <a:hlinkClick r:id="rId6"/>
              </a:rPr>
              <a:t>www.e-sfera.hr</a:t>
            </a:r>
            <a:r>
              <a:rPr lang="hr-HR" dirty="0">
                <a:hlinkClick r:id="rId6"/>
              </a:rPr>
              <a:t>/dodatni-digitalni-</a:t>
            </a:r>
            <a:r>
              <a:rPr lang="hr-HR" dirty="0" err="1">
                <a:hlinkClick r:id="rId6"/>
              </a:rPr>
              <a:t>sadrzaji</a:t>
            </a:r>
            <a:r>
              <a:rPr lang="hr-HR" dirty="0">
                <a:hlinkClick r:id="rId6"/>
              </a:rPr>
              <a:t>/</a:t>
            </a:r>
            <a:r>
              <a:rPr lang="hr-HR" dirty="0" err="1">
                <a:hlinkClick r:id="rId6"/>
              </a:rPr>
              <a:t>875538be-b0f0-49ab-8f00-352158e06566</a:t>
            </a:r>
            <a:r>
              <a:rPr lang="hr-HR" dirty="0">
                <a:hlinkClick r:id="rId6"/>
              </a:rPr>
              <a:t>/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90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182" y="225083"/>
            <a:ext cx="1055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After</a:t>
            </a:r>
            <a:r>
              <a:rPr lang="hr-HR" sz="2800" dirty="0"/>
              <a:t> </a:t>
            </a:r>
            <a:r>
              <a:rPr lang="hr-HR" sz="2800" dirty="0" err="1"/>
              <a:t>reading</a:t>
            </a:r>
            <a:r>
              <a:rPr lang="hr-HR" sz="2800" dirty="0"/>
              <a:t> </a:t>
            </a:r>
            <a:r>
              <a:rPr lang="hr-HR" sz="2800" dirty="0" err="1"/>
              <a:t>each</a:t>
            </a:r>
            <a:r>
              <a:rPr lang="hr-HR" sz="2800" dirty="0"/>
              <a:t> </a:t>
            </a:r>
            <a:r>
              <a:rPr lang="hr-HR" sz="2800" dirty="0" err="1"/>
              <a:t>part</a:t>
            </a:r>
            <a:r>
              <a:rPr lang="hr-HR" sz="2800" dirty="0"/>
              <a:t> </a:t>
            </a:r>
            <a:r>
              <a:rPr lang="hr-HR" sz="2800" dirty="0" err="1"/>
              <a:t>answer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8" y="2337140"/>
            <a:ext cx="6752262" cy="3036718"/>
          </a:xfrm>
          <a:prstGeom prst="rect">
            <a:avLst/>
          </a:prstGeom>
          <a:ln w="47625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18252" y="2337140"/>
            <a:ext cx="4818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kind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house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Kira’s</a:t>
            </a:r>
            <a:r>
              <a:rPr lang="hr-HR" sz="2800" b="1" dirty="0"/>
              <a:t> </a:t>
            </a:r>
            <a:r>
              <a:rPr lang="hr-HR" sz="2800" b="1" dirty="0" err="1"/>
              <a:t>house</a:t>
            </a:r>
            <a:r>
              <a:rPr lang="hr-HR" sz="2800" b="1" dirty="0"/>
              <a:t>?</a:t>
            </a:r>
          </a:p>
          <a:p>
            <a:r>
              <a:rPr lang="hr-HR" sz="2800" b="1" dirty="0"/>
              <a:t>Are </a:t>
            </a:r>
            <a:r>
              <a:rPr lang="hr-HR" sz="2800" b="1" dirty="0" err="1"/>
              <a:t>there</a:t>
            </a:r>
            <a:r>
              <a:rPr lang="hr-HR" sz="2800" b="1" dirty="0"/>
              <a:t> </a:t>
            </a:r>
            <a:r>
              <a:rPr lang="hr-HR" sz="2800" b="1" dirty="0" err="1"/>
              <a:t>many</a:t>
            </a:r>
            <a:r>
              <a:rPr lang="hr-HR" sz="2800" b="1" dirty="0"/>
              <a:t> </a:t>
            </a:r>
            <a:r>
              <a:rPr lang="hr-HR" sz="2800" b="1" dirty="0" err="1"/>
              <a:t>cars</a:t>
            </a:r>
            <a:r>
              <a:rPr lang="hr-HR" sz="2800" b="1" dirty="0"/>
              <a:t> </a:t>
            </a:r>
            <a:r>
              <a:rPr lang="hr-HR" sz="2800" b="1" dirty="0" err="1"/>
              <a:t>around</a:t>
            </a:r>
            <a:r>
              <a:rPr lang="hr-HR" sz="2800" b="1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201464" y="5657671"/>
            <a:ext cx="3432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hlinkClick r:id="rId5"/>
              </a:rPr>
              <a:t>https</a:t>
            </a:r>
            <a:r>
              <a:rPr lang="hr-HR" dirty="0">
                <a:hlinkClick r:id="rId5"/>
              </a:rPr>
              <a:t>://</a:t>
            </a:r>
            <a:r>
              <a:rPr lang="hr-HR" dirty="0" err="1">
                <a:hlinkClick r:id="rId5"/>
              </a:rPr>
              <a:t>www.e-sfera.hr</a:t>
            </a:r>
            <a:r>
              <a:rPr lang="hr-HR" dirty="0">
                <a:hlinkClick r:id="rId5"/>
              </a:rPr>
              <a:t>/dodatni-digitalni-</a:t>
            </a:r>
            <a:r>
              <a:rPr lang="hr-HR" dirty="0" err="1">
                <a:hlinkClick r:id="rId5"/>
              </a:rPr>
              <a:t>sadrzaji</a:t>
            </a:r>
            <a:r>
              <a:rPr lang="hr-HR" dirty="0">
                <a:hlinkClick r:id="rId5"/>
              </a:rPr>
              <a:t>/</a:t>
            </a:r>
            <a:r>
              <a:rPr lang="hr-HR" dirty="0" err="1">
                <a:hlinkClick r:id="rId5"/>
              </a:rPr>
              <a:t>875538be-b0f0-49ab-8f00-352158e06566</a:t>
            </a:r>
            <a:r>
              <a:rPr lang="hr-HR" dirty="0">
                <a:hlinkClick r:id="rId5"/>
              </a:rPr>
              <a:t>/</a:t>
            </a:r>
            <a:endParaRPr lang="hr-HR" dirty="0"/>
          </a:p>
          <a:p>
            <a:endParaRPr lang="hr-HR" dirty="0"/>
          </a:p>
        </p:txBody>
      </p:sp>
      <p:pic>
        <p:nvPicPr>
          <p:cNvPr id="8" name="2.1.+Kira-[AudioTrimm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3728" y="4764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" y="211014"/>
            <a:ext cx="6212165" cy="4712677"/>
          </a:xfrm>
          <a:prstGeom prst="rect">
            <a:avLst/>
          </a:prstGeom>
          <a:ln w="47625">
            <a:solidFill>
              <a:srgbClr val="00B0F0"/>
            </a:solidFill>
          </a:ln>
        </p:spPr>
      </p:pic>
      <p:pic>
        <p:nvPicPr>
          <p:cNvPr id="5" name="2.1.+Kira-[AudioTrimmer.com]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7298" y="551570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6898" y="478302"/>
            <a:ext cx="48674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/>
              <a:t>Who are </a:t>
            </a:r>
            <a:r>
              <a:rPr lang="hr-HR" sz="2800" b="1" dirty="0" err="1"/>
              <a:t>Kira’s</a:t>
            </a:r>
            <a:r>
              <a:rPr lang="hr-HR" sz="2800" b="1" dirty="0"/>
              <a:t> </a:t>
            </a:r>
            <a:r>
              <a:rPr lang="hr-HR" sz="2800" b="1" dirty="0" err="1"/>
              <a:t>friends</a:t>
            </a:r>
            <a:r>
              <a:rPr lang="hr-HR" sz="2800" b="1" dirty="0"/>
              <a:t>? </a:t>
            </a:r>
          </a:p>
          <a:p>
            <a:r>
              <a:rPr lang="hr-HR" sz="2800" b="1" i="1" dirty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i="1" dirty="0" err="1"/>
              <a:t>What</a:t>
            </a:r>
            <a:r>
              <a:rPr lang="hr-HR" sz="2800" b="1" i="1" dirty="0"/>
              <a:t> </a:t>
            </a:r>
            <a:r>
              <a:rPr lang="hr-HR" sz="2800" b="1" i="1" dirty="0" err="1"/>
              <a:t>is</a:t>
            </a:r>
            <a:r>
              <a:rPr lang="hr-HR" sz="2800" b="1" i="1" dirty="0"/>
              <a:t> </a:t>
            </a:r>
            <a:r>
              <a:rPr lang="hr-HR" sz="2800" b="1" i="1" dirty="0" err="1"/>
              <a:t>the</a:t>
            </a:r>
            <a:r>
              <a:rPr lang="hr-HR" sz="2800" b="1" i="1" dirty="0"/>
              <a:t> </a:t>
            </a:r>
            <a:r>
              <a:rPr lang="hr-HR" sz="2800" b="1" i="1" dirty="0" err="1"/>
              <a:t>cat</a:t>
            </a:r>
            <a:r>
              <a:rPr lang="hr-HR" sz="2800" b="1" i="1" dirty="0"/>
              <a:t> </a:t>
            </a:r>
            <a:r>
              <a:rPr lang="hr-HR" sz="2800" b="1" i="1" dirty="0" err="1"/>
              <a:t>like</a:t>
            </a:r>
            <a:r>
              <a:rPr lang="hr-HR" sz="2800" b="1" i="1" dirty="0"/>
              <a:t>?</a:t>
            </a:r>
            <a:r>
              <a:rPr lang="hr-HR" sz="2800" b="1" dirty="0"/>
              <a:t> </a:t>
            </a:r>
          </a:p>
          <a:p>
            <a:r>
              <a:rPr lang="hr-HR" sz="2800" b="1" i="1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there</a:t>
            </a:r>
            <a:r>
              <a:rPr lang="hr-HR" sz="2800" b="1" dirty="0"/>
              <a:t> a </a:t>
            </a:r>
            <a:r>
              <a:rPr lang="hr-HR" sz="2800" b="1" dirty="0" err="1"/>
              <a:t>special</a:t>
            </a:r>
            <a:r>
              <a:rPr lang="hr-HR" sz="2800" b="1" dirty="0"/>
              <a:t> </a:t>
            </a:r>
            <a:r>
              <a:rPr lang="hr-HR" sz="2800" b="1" dirty="0" err="1"/>
              <a:t>chair</a:t>
            </a:r>
            <a:r>
              <a:rPr lang="hr-HR" sz="2800" b="1" dirty="0"/>
              <a:t> for Kira? </a:t>
            </a:r>
          </a:p>
          <a:p>
            <a:r>
              <a:rPr lang="hr-HR" sz="2800" i="1" dirty="0"/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0411" y="5336829"/>
            <a:ext cx="3432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hlinkClick r:id="rId6"/>
              </a:rPr>
              <a:t>https</a:t>
            </a:r>
            <a:r>
              <a:rPr lang="hr-HR" dirty="0">
                <a:hlinkClick r:id="rId6"/>
              </a:rPr>
              <a:t>://</a:t>
            </a:r>
            <a:r>
              <a:rPr lang="hr-HR" dirty="0" err="1">
                <a:hlinkClick r:id="rId6"/>
              </a:rPr>
              <a:t>www.e-sfera.hr</a:t>
            </a:r>
            <a:r>
              <a:rPr lang="hr-HR" dirty="0">
                <a:hlinkClick r:id="rId6"/>
              </a:rPr>
              <a:t>/dodatni-digitalni-</a:t>
            </a:r>
            <a:r>
              <a:rPr lang="hr-HR" dirty="0" err="1">
                <a:hlinkClick r:id="rId6"/>
              </a:rPr>
              <a:t>sadrzaji</a:t>
            </a:r>
            <a:r>
              <a:rPr lang="hr-HR" dirty="0">
                <a:hlinkClick r:id="rId6"/>
              </a:rPr>
              <a:t>/</a:t>
            </a:r>
            <a:r>
              <a:rPr lang="hr-HR" dirty="0" err="1">
                <a:hlinkClick r:id="rId6"/>
              </a:rPr>
              <a:t>875538be-b0f0-49ab-8f00-352158e06566</a:t>
            </a:r>
            <a:r>
              <a:rPr lang="hr-HR" dirty="0">
                <a:hlinkClick r:id="rId6"/>
              </a:rPr>
              <a:t>/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45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59" y="98474"/>
            <a:ext cx="7059223" cy="3151163"/>
          </a:xfrm>
          <a:prstGeom prst="rect">
            <a:avLst/>
          </a:prstGeom>
          <a:ln w="508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7453" y="3896752"/>
            <a:ext cx="10607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many</a:t>
            </a:r>
            <a:r>
              <a:rPr lang="hr-HR" sz="2800" dirty="0"/>
              <a:t> „sleeping </a:t>
            </a:r>
            <a:r>
              <a:rPr lang="hr-HR" sz="2800" dirty="0" err="1"/>
              <a:t>places</a:t>
            </a:r>
            <a:r>
              <a:rPr lang="hr-HR" sz="2800" dirty="0"/>
              <a:t>” are </a:t>
            </a:r>
            <a:r>
              <a:rPr lang="hr-HR" sz="2800" dirty="0" err="1"/>
              <a:t>there</a:t>
            </a:r>
            <a:r>
              <a:rPr lang="hr-HR" sz="2800" dirty="0"/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What’s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word for </a:t>
            </a:r>
            <a:r>
              <a:rPr lang="hr-HR" sz="2800" dirty="0" err="1"/>
              <a:t>the</a:t>
            </a:r>
            <a:r>
              <a:rPr lang="hr-HR" sz="2800" dirty="0"/>
              <a:t> „sleeping place”? </a:t>
            </a:r>
            <a:endParaRPr lang="hr-HR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Does</a:t>
            </a:r>
            <a:r>
              <a:rPr lang="hr-HR" sz="2800" dirty="0"/>
              <a:t> Kira </a:t>
            </a:r>
            <a:r>
              <a:rPr lang="hr-HR" sz="2800" dirty="0" err="1"/>
              <a:t>like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fact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humans</a:t>
            </a:r>
            <a:r>
              <a:rPr lang="hr-HR" sz="2800" dirty="0"/>
              <a:t> </a:t>
            </a:r>
            <a:r>
              <a:rPr lang="hr-HR" sz="2800" dirty="0" err="1"/>
              <a:t>don’t</a:t>
            </a:r>
            <a:r>
              <a:rPr lang="hr-HR" sz="2800" dirty="0"/>
              <a:t> </a:t>
            </a:r>
            <a:r>
              <a:rPr lang="hr-HR" sz="2800" dirty="0" err="1"/>
              <a:t>all</a:t>
            </a:r>
            <a:r>
              <a:rPr lang="hr-HR" sz="2800" dirty="0"/>
              <a:t> </a:t>
            </a:r>
            <a:r>
              <a:rPr lang="hr-HR" sz="2800" dirty="0" err="1"/>
              <a:t>sleep</a:t>
            </a:r>
            <a:r>
              <a:rPr lang="hr-HR" sz="2800" dirty="0"/>
              <a:t> </a:t>
            </a:r>
            <a:r>
              <a:rPr lang="hr-HR" sz="2800" dirty="0" err="1"/>
              <a:t>together</a:t>
            </a:r>
            <a:r>
              <a:rPr lang="hr-HR" sz="2800" dirty="0"/>
              <a:t>? </a:t>
            </a:r>
            <a:endParaRPr lang="hr-HR" sz="2800" i="1" dirty="0"/>
          </a:p>
        </p:txBody>
      </p:sp>
      <p:pic>
        <p:nvPicPr>
          <p:cNvPr id="6" name="2.1.+Kira-[AudioTrimmer.com]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707" y="409136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87507" y="1257414"/>
            <a:ext cx="3432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hlinkClick r:id="rId6"/>
              </a:rPr>
              <a:t>https</a:t>
            </a:r>
            <a:r>
              <a:rPr lang="hr-HR" dirty="0">
                <a:hlinkClick r:id="rId6"/>
              </a:rPr>
              <a:t>://</a:t>
            </a:r>
            <a:r>
              <a:rPr lang="hr-HR" dirty="0" err="1">
                <a:hlinkClick r:id="rId6"/>
              </a:rPr>
              <a:t>www.e-sfera.hr</a:t>
            </a:r>
            <a:r>
              <a:rPr lang="hr-HR" dirty="0">
                <a:hlinkClick r:id="rId6"/>
              </a:rPr>
              <a:t>/dodatni-digitalni-</a:t>
            </a:r>
            <a:r>
              <a:rPr lang="hr-HR" dirty="0" err="1">
                <a:hlinkClick r:id="rId6"/>
              </a:rPr>
              <a:t>sadrzaji</a:t>
            </a:r>
            <a:r>
              <a:rPr lang="hr-HR" dirty="0">
                <a:hlinkClick r:id="rId6"/>
              </a:rPr>
              <a:t>/</a:t>
            </a:r>
            <a:r>
              <a:rPr lang="hr-HR" dirty="0" err="1">
                <a:hlinkClick r:id="rId6"/>
              </a:rPr>
              <a:t>875538be-b0f0-49ab-8f00-352158e06566</a:t>
            </a:r>
            <a:r>
              <a:rPr lang="hr-HR" dirty="0">
                <a:hlinkClick r:id="rId6"/>
              </a:rPr>
              <a:t>/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876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" y="98474"/>
            <a:ext cx="5906014" cy="4155171"/>
          </a:xfrm>
          <a:prstGeom prst="rect">
            <a:avLst/>
          </a:prstGeom>
          <a:ln w="50800">
            <a:solidFill>
              <a:srgbClr val="00B0F0"/>
            </a:solidFill>
          </a:ln>
        </p:spPr>
      </p:pic>
      <p:pic>
        <p:nvPicPr>
          <p:cNvPr id="7" name="2.1.+Kira-[AudioTrimmer.com]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5766" y="324729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1815" y="1533378"/>
            <a:ext cx="5275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How do </a:t>
            </a:r>
            <a:r>
              <a:rPr lang="hr-HR" sz="2800" dirty="0" err="1"/>
              <a:t>humans</a:t>
            </a:r>
            <a:r>
              <a:rPr lang="hr-HR" sz="2800" dirty="0"/>
              <a:t> </a:t>
            </a:r>
            <a:r>
              <a:rPr lang="hr-HR" sz="2800" dirty="0" err="1"/>
              <a:t>clean</a:t>
            </a:r>
            <a:r>
              <a:rPr lang="hr-HR" sz="2800" dirty="0"/>
              <a:t> </a:t>
            </a:r>
            <a:r>
              <a:rPr lang="hr-HR" sz="2800" dirty="0" err="1"/>
              <a:t>themselves</a:t>
            </a:r>
            <a:r>
              <a:rPr lang="hr-HR" sz="28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How </a:t>
            </a:r>
            <a:r>
              <a:rPr lang="hr-HR" sz="2800" dirty="0" err="1"/>
              <a:t>does</a:t>
            </a:r>
            <a:r>
              <a:rPr lang="hr-HR" sz="2800" dirty="0"/>
              <a:t> Kira </a:t>
            </a:r>
            <a:r>
              <a:rPr lang="hr-HR" sz="2800" dirty="0" err="1"/>
              <a:t>clean</a:t>
            </a:r>
            <a:r>
              <a:rPr lang="hr-HR" sz="2800" dirty="0"/>
              <a:t> </a:t>
            </a:r>
            <a:r>
              <a:rPr lang="hr-HR" sz="2800" dirty="0" err="1"/>
              <a:t>herself</a:t>
            </a:r>
            <a:r>
              <a:rPr lang="hr-HR" sz="2800" dirty="0"/>
              <a:t>? </a:t>
            </a:r>
          </a:p>
          <a:p>
            <a:r>
              <a:rPr lang="hr-HR" sz="2800" dirty="0"/>
              <a:t> </a:t>
            </a:r>
            <a:endParaRPr lang="hr-HR" sz="2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err="1"/>
              <a:t>What’s</a:t>
            </a:r>
            <a:r>
              <a:rPr lang="hr-HR" sz="2800" dirty="0"/>
              <a:t> </a:t>
            </a:r>
            <a:r>
              <a:rPr lang="hr-HR" sz="2800" dirty="0" err="1"/>
              <a:t>Kira’s</a:t>
            </a:r>
            <a:r>
              <a:rPr lang="hr-HR" sz="2800" dirty="0"/>
              <a:t> </a:t>
            </a:r>
            <a:r>
              <a:rPr lang="hr-HR" sz="2800" dirty="0" err="1"/>
              <a:t>favourite</a:t>
            </a:r>
            <a:r>
              <a:rPr lang="hr-HR" sz="2800" dirty="0"/>
              <a:t> room?  </a:t>
            </a:r>
            <a:endParaRPr lang="hr-HR" sz="2800" i="1" dirty="0"/>
          </a:p>
        </p:txBody>
      </p:sp>
      <p:sp>
        <p:nvSpPr>
          <p:cNvPr id="5" name="Rectangle 4"/>
          <p:cNvSpPr/>
          <p:nvPr/>
        </p:nvSpPr>
        <p:spPr>
          <a:xfrm>
            <a:off x="8201464" y="98474"/>
            <a:ext cx="3432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hlinkClick r:id="rId6"/>
              </a:rPr>
              <a:t>https</a:t>
            </a:r>
            <a:r>
              <a:rPr lang="hr-HR" dirty="0">
                <a:hlinkClick r:id="rId6"/>
              </a:rPr>
              <a:t>://</a:t>
            </a:r>
            <a:r>
              <a:rPr lang="hr-HR" dirty="0" err="1">
                <a:hlinkClick r:id="rId6"/>
              </a:rPr>
              <a:t>www.e-sfera.hr</a:t>
            </a:r>
            <a:r>
              <a:rPr lang="hr-HR" dirty="0">
                <a:hlinkClick r:id="rId6"/>
              </a:rPr>
              <a:t>/dodatni-digitalni-</a:t>
            </a:r>
            <a:r>
              <a:rPr lang="hr-HR" dirty="0" err="1">
                <a:hlinkClick r:id="rId6"/>
              </a:rPr>
              <a:t>sadrzaji</a:t>
            </a:r>
            <a:r>
              <a:rPr lang="hr-HR" dirty="0">
                <a:hlinkClick r:id="rId6"/>
              </a:rPr>
              <a:t>/</a:t>
            </a:r>
            <a:r>
              <a:rPr lang="hr-HR" dirty="0" err="1">
                <a:hlinkClick r:id="rId6"/>
              </a:rPr>
              <a:t>875538be-b0f0-49ab-8f00-352158e06566</a:t>
            </a:r>
            <a:r>
              <a:rPr lang="hr-HR" dirty="0">
                <a:hlinkClick r:id="rId6"/>
              </a:rPr>
              <a:t>/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5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3" y="104115"/>
            <a:ext cx="8743950" cy="4905375"/>
          </a:xfrm>
          <a:prstGeom prst="rect">
            <a:avLst/>
          </a:prstGeom>
          <a:ln w="508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39101" y="5330152"/>
            <a:ext cx="1073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How </a:t>
            </a:r>
            <a:r>
              <a:rPr lang="hr-HR" sz="2800" b="1" dirty="0" err="1"/>
              <a:t>many</a:t>
            </a:r>
            <a:r>
              <a:rPr lang="hr-HR" sz="2800" b="1" dirty="0"/>
              <a:t> </a:t>
            </a:r>
            <a:r>
              <a:rPr lang="hr-HR" sz="2800" b="1" dirty="0" err="1"/>
              <a:t>things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name</a:t>
            </a:r>
            <a:r>
              <a:rPr lang="hr-HR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11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643</Words>
  <Application>Microsoft Office PowerPoint</Application>
  <PresentationFormat>Widescreen</PresentationFormat>
  <Paragraphs>155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UNIT 2: Home is where              heart 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Who am I?</dc:title>
  <dc:creator>Marina Komadina</dc:creator>
  <cp:lastModifiedBy>Sanja Ivoš</cp:lastModifiedBy>
  <cp:revision>73</cp:revision>
  <dcterms:created xsi:type="dcterms:W3CDTF">2020-09-19T11:02:00Z</dcterms:created>
  <dcterms:modified xsi:type="dcterms:W3CDTF">2022-09-06T12:53:00Z</dcterms:modified>
</cp:coreProperties>
</file>